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sldIdLst>
    <p:sldId id="256" r:id="rId2"/>
    <p:sldId id="257" r:id="rId3"/>
    <p:sldId id="260" r:id="rId4"/>
    <p:sldId id="258" r:id="rId5"/>
    <p:sldId id="272" r:id="rId6"/>
    <p:sldId id="332" r:id="rId7"/>
    <p:sldId id="265" r:id="rId8"/>
    <p:sldId id="273" r:id="rId9"/>
    <p:sldId id="263" r:id="rId10"/>
    <p:sldId id="266" r:id="rId11"/>
    <p:sldId id="306" r:id="rId12"/>
    <p:sldId id="307" r:id="rId13"/>
    <p:sldId id="319" r:id="rId14"/>
    <p:sldId id="267" r:id="rId15"/>
    <p:sldId id="268" r:id="rId16"/>
    <p:sldId id="308" r:id="rId17"/>
    <p:sldId id="269" r:id="rId18"/>
    <p:sldId id="322" r:id="rId19"/>
    <p:sldId id="270" r:id="rId20"/>
    <p:sldId id="271" r:id="rId21"/>
    <p:sldId id="321" r:id="rId22"/>
    <p:sldId id="309" r:id="rId23"/>
    <p:sldId id="274" r:id="rId24"/>
    <p:sldId id="277" r:id="rId25"/>
    <p:sldId id="275" r:id="rId26"/>
    <p:sldId id="326" r:id="rId27"/>
    <p:sldId id="278" r:id="rId28"/>
    <p:sldId id="279" r:id="rId29"/>
    <p:sldId id="281" r:id="rId30"/>
    <p:sldId id="280" r:id="rId31"/>
    <p:sldId id="283" r:id="rId32"/>
    <p:sldId id="284" r:id="rId33"/>
    <p:sldId id="310" r:id="rId34"/>
    <p:sldId id="285" r:id="rId35"/>
    <p:sldId id="282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315" r:id="rId46"/>
    <p:sldId id="316" r:id="rId47"/>
    <p:sldId id="317" r:id="rId48"/>
    <p:sldId id="299" r:id="rId49"/>
    <p:sldId id="300" r:id="rId50"/>
    <p:sldId id="301" r:id="rId51"/>
    <p:sldId id="302" r:id="rId52"/>
    <p:sldId id="303" r:id="rId53"/>
    <p:sldId id="304" r:id="rId54"/>
    <p:sldId id="323" r:id="rId55"/>
    <p:sldId id="320" r:id="rId56"/>
    <p:sldId id="261" r:id="rId57"/>
    <p:sldId id="324" r:id="rId58"/>
    <p:sldId id="325" r:id="rId59"/>
    <p:sldId id="327" r:id="rId60"/>
    <p:sldId id="328" r:id="rId61"/>
    <p:sldId id="329" r:id="rId62"/>
    <p:sldId id="330" r:id="rId63"/>
    <p:sldId id="331" r:id="rId64"/>
    <p:sldId id="33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4"/>
    <p:restoredTop sz="94710"/>
  </p:normalViewPr>
  <p:slideViewPr>
    <p:cSldViewPr snapToGrid="0">
      <p:cViewPr varScale="1">
        <p:scale>
          <a:sx n="136" d="100"/>
          <a:sy n="136" d="100"/>
        </p:scale>
        <p:origin x="65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A7B75-B241-2A48-92C8-9D6638D160AC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3E539-21BE-8343-A853-E23C5A1D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9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3E539-21BE-8343-A853-E23C5A1D6C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3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7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0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8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9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9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4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9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53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04670213/" TargetMode="External"/><Relationship Id="rId2" Type="http://schemas.openxmlformats.org/officeDocument/2006/relationships/hyperlink" Target="https://www.loc.gov/item/91795008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oc.gov/item/2003675475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21667571/" TargetMode="External"/><Relationship Id="rId2" Type="http://schemas.openxmlformats.org/officeDocument/2006/relationships/hyperlink" Target="https://www.loc.gov/item/2024692643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16817173/" TargetMode="External"/><Relationship Id="rId5" Type="http://schemas.openxmlformats.org/officeDocument/2006/relationships/hyperlink" Target="https://www.loc.gov/item/96508610/" TargetMode="External"/><Relationship Id="rId4" Type="http://schemas.openxmlformats.org/officeDocument/2006/relationships/hyperlink" Target="https://www.loc.gov/item/2021667578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6516286/" TargetMode="External"/><Relationship Id="rId2" Type="http://schemas.openxmlformats.org/officeDocument/2006/relationships/hyperlink" Target="https://www.loc.gov/item/2003666901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08661777/" TargetMode="External"/><Relationship Id="rId5" Type="http://schemas.openxmlformats.org/officeDocument/2006/relationships/hyperlink" Target="https://www.loc.gov/item/2010715550/" TargetMode="External"/><Relationship Id="rId4" Type="http://schemas.openxmlformats.org/officeDocument/2006/relationships/hyperlink" Target="https://www.loc.gov/item/2008678323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2018697087/" TargetMode="External"/><Relationship Id="rId7" Type="http://schemas.openxmlformats.org/officeDocument/2006/relationships/hyperlink" Target="https://www.loc.gov/item/2016816528/" TargetMode="External"/><Relationship Id="rId2" Type="http://schemas.openxmlformats.org/officeDocument/2006/relationships/hyperlink" Target="https://www.loc.gov/item/2024692654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oc.gov/item/2016794229/" TargetMode="External"/><Relationship Id="rId5" Type="http://schemas.openxmlformats.org/officeDocument/2006/relationships/hyperlink" Target="https://www.loc.gov/pictures/item/pa0444/" TargetMode="External"/><Relationship Id="rId4" Type="http://schemas.openxmlformats.org/officeDocument/2006/relationships/hyperlink" Target="http://hdl.loc.gov/loc.pnp/pp.print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sl.bing.net/uOX1pwyIPk" TargetMode="External"/><Relationship Id="rId3" Type="http://schemas.openxmlformats.org/officeDocument/2006/relationships/hyperlink" Target="https://www.loc.gov/item/93504010/" TargetMode="External"/><Relationship Id="rId7" Type="http://schemas.openxmlformats.org/officeDocument/2006/relationships/hyperlink" Target="https://www.loc.gov/item/2016816527/" TargetMode="External"/><Relationship Id="rId2" Type="http://schemas.openxmlformats.org/officeDocument/2006/relationships/hyperlink" Target="https://www.loc.gov/item/2018654945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hopvalorgear.com/blogs/blog/capt-margaret-corbin" TargetMode="External"/><Relationship Id="rId5" Type="http://schemas.openxmlformats.org/officeDocument/2006/relationships/hyperlink" Target="https://aoh.com/2019/03/29/irish-american-heritage-month-captain-molly/" TargetMode="External"/><Relationship Id="rId4" Type="http://schemas.openxmlformats.org/officeDocument/2006/relationships/hyperlink" Target="https://www.loc.gov/item/2006677794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risseofancy.pages.dev/uljbp-us-map-13-colonies-cnuhy-photos/" TargetMode="External"/><Relationship Id="rId2" Type="http://schemas.openxmlformats.org/officeDocument/2006/relationships/hyperlink" Target="https://www.loc.gov/item/2010641712/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27489"/>
            <a:ext cx="9144000" cy="1004164"/>
          </a:xfrm>
        </p:spPr>
        <p:txBody>
          <a:bodyPr/>
          <a:lstStyle/>
          <a:p>
            <a:r>
              <a:rPr lang="en-US" i="1">
                <a:solidFill>
                  <a:srgbClr val="FFFF00"/>
                </a:solidFill>
                <a:latin typeface="Book Antiqua"/>
              </a:rPr>
              <a:t>We Declare Independence!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 advTm="4267">
    <p:fade/>
  </p:transition>
  <p:extLst>
    <p:ext uri="{E180D4A7-C9FB-4DFB-919C-405C955672EB}">
      <p14:showEvtLst xmlns:p14="http://schemas.microsoft.com/office/powerpoint/2010/main">
        <p14:playEvt time="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D58AA-FC64-887C-83BA-B1E62026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6CEB07-AD79-4B55-21B3-9202F2F0E22A}"/>
              </a:ext>
            </a:extLst>
          </p:cNvPr>
          <p:cNvSpPr txBox="1"/>
          <p:nvPr/>
        </p:nvSpPr>
        <p:spPr>
          <a:xfrm>
            <a:off x="263649" y="1534248"/>
            <a:ext cx="1165785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That with liberty, we will create laws 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to govern the people and elect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representatives whose power can be given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or taken by the consent of the governed. </a:t>
            </a:r>
            <a:endParaRPr lang="en-US"/>
          </a:p>
          <a:p>
            <a:pPr algn="ctr"/>
            <a:endParaRPr lang="en-US" sz="4000">
              <a:solidFill>
                <a:srgbClr val="FFFF00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(The RIGHT  TO  VOTE)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984">
        <p:fade/>
      </p:transition>
    </mc:Choice>
    <mc:Fallback xmlns="">
      <p:transition advTm="1098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9A6BD-5148-EBDC-3736-91FDAE51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C514E-B747-A05A-CB8E-A83F8F6F3F75}"/>
              </a:ext>
            </a:extLst>
          </p:cNvPr>
          <p:cNvSpPr txBox="1"/>
          <p:nvPr/>
        </p:nvSpPr>
        <p:spPr>
          <a:xfrm>
            <a:off x="263649" y="2153817"/>
            <a:ext cx="1165785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Said representatives will use their power of persuasive speech rather than the threat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violence to find consensus in matters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legislation for the governed.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100">
        <p:fade/>
      </p:transition>
    </mc:Choice>
    <mc:Fallback xmlns="">
      <p:transition advTm="121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12DC-A950-5108-DEAB-D88792A22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A03C6C-2AC8-1A89-4C02-3EB9BDA1D940}"/>
              </a:ext>
            </a:extLst>
          </p:cNvPr>
          <p:cNvSpPr txBox="1"/>
          <p:nvPr/>
        </p:nvSpPr>
        <p:spPr>
          <a:xfrm>
            <a:off x="263649" y="1228022"/>
            <a:ext cx="1165785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Said representatives will vote to uphold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the will of the people while sustaining,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supporting, and defending the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constitutional laws of the land...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thus the individual will be treated fairly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and there will be liberty and justice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 all citizens.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8950">
        <p:fade/>
      </p:transition>
    </mc:Choice>
    <mc:Fallback xmlns="">
      <p:transition advTm="189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flag and chairs&#10;&#10;AI-generated content may be incorrect.">
            <a:extLst>
              <a:ext uri="{FF2B5EF4-FFF2-40B4-BE49-F238E27FC236}">
                <a16:creationId xmlns:a16="http://schemas.microsoft.com/office/drawing/2014/main" id="{4AC952AD-91A7-AD91-6476-87F7D8E8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19" t="4491" r="4038" b="-110"/>
          <a:stretch/>
        </p:blipFill>
        <p:spPr>
          <a:xfrm>
            <a:off x="406852" y="194517"/>
            <a:ext cx="11391559" cy="649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94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151">
        <p:fade/>
      </p:transition>
    </mc:Choice>
    <mc:Fallback xmlns="">
      <p:transition advTm="515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AB415-C2F6-ECB0-A66E-9EA94890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8E4046-9DC1-667D-9195-A7DE64277C4D}"/>
              </a:ext>
            </a:extLst>
          </p:cNvPr>
          <p:cNvSpPr txBox="1"/>
          <p:nvPr/>
        </p:nvSpPr>
        <p:spPr>
          <a:xfrm>
            <a:off x="973585" y="4592825"/>
            <a:ext cx="1025222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</a:rPr>
              <a:t>That </a:t>
            </a:r>
            <a:endParaRPr lang="en-US"/>
          </a:p>
          <a:p>
            <a:pPr algn="ctr"/>
            <a:r>
              <a:rPr lang="en-US" sz="6000">
                <a:solidFill>
                  <a:srgbClr val="FFFF00"/>
                </a:solidFill>
              </a:rPr>
              <a:t>FREEDOM  FROM  TYRANNY...</a:t>
            </a:r>
          </a:p>
        </p:txBody>
      </p:sp>
      <p:pic>
        <p:nvPicPr>
          <p:cNvPr id="3" name="Picture 2" descr="A portrait of a person in a frame&#10;&#10;AI-generated content may be incorrect.">
            <a:extLst>
              <a:ext uri="{FF2B5EF4-FFF2-40B4-BE49-F238E27FC236}">
                <a16:creationId xmlns:a16="http://schemas.microsoft.com/office/drawing/2014/main" id="{139F029B-8147-96A6-CDEF-C21402345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75" t="1519" r="188" b="1051"/>
          <a:stretch/>
        </p:blipFill>
        <p:spPr>
          <a:xfrm>
            <a:off x="7234282" y="459336"/>
            <a:ext cx="3064551" cy="478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drawing of a city with people pulling a statue&#10;&#10;AI-generated content may be incorrect.">
            <a:extLst>
              <a:ext uri="{FF2B5EF4-FFF2-40B4-BE49-F238E27FC236}">
                <a16:creationId xmlns:a16="http://schemas.microsoft.com/office/drawing/2014/main" id="{6EAC7E84-57D8-475C-778E-224E586635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62" t="9247" r="9715" b="6774"/>
          <a:stretch/>
        </p:blipFill>
        <p:spPr>
          <a:xfrm>
            <a:off x="428714" y="456132"/>
            <a:ext cx="4675225" cy="479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8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3"/>
    </mc:Choice>
    <mc:Fallback xmlns="">
      <p:transition spd="slow" advTm="29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FFD3-CA24-060B-D05C-CB4C9665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A8DB4-B7A3-72EF-F6BB-9CD380F3F7BC}"/>
              </a:ext>
            </a:extLst>
          </p:cNvPr>
          <p:cNvSpPr txBox="1"/>
          <p:nvPr/>
        </p:nvSpPr>
        <p:spPr>
          <a:xfrm>
            <a:off x="344750" y="1534247"/>
            <a:ext cx="11502498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...Is an ideal which unites us in purpose.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Indeed, we are intent upon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forming a government</a:t>
            </a:r>
            <a:endParaRPr lang="en-US"/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of</a:t>
            </a:r>
            <a:r>
              <a:rPr lang="en-US" sz="4000">
                <a:solidFill>
                  <a:srgbClr val="FFFF00"/>
                </a:solidFill>
              </a:rPr>
              <a:t> the people,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by</a:t>
            </a:r>
            <a:r>
              <a:rPr lang="en-US" sz="4000">
                <a:solidFill>
                  <a:srgbClr val="FFFF00"/>
                </a:solidFill>
              </a:rPr>
              <a:t> the people, and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 for</a:t>
            </a:r>
            <a:r>
              <a:rPr lang="en-US" sz="4000">
                <a:solidFill>
                  <a:srgbClr val="FFFF00"/>
                </a:solidFill>
              </a:rPr>
              <a:t> the people.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1">
        <p:fade/>
      </p:transition>
    </mc:Choice>
    <mc:Fallback xmlns="">
      <p:transition advTm="1300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B96E4-F39A-6977-B2E6-E8A9F1CB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144C2D-3EC5-0A51-9AD4-A815D8DCB055}"/>
              </a:ext>
            </a:extLst>
          </p:cNvPr>
          <p:cNvSpPr txBox="1"/>
          <p:nvPr/>
        </p:nvSpPr>
        <p:spPr>
          <a:xfrm>
            <a:off x="344750" y="1228022"/>
            <a:ext cx="11502498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 A government that will have the rule of law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and the necessary checks and balances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of the Judiciary, Legislative, and Executive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branches of government in place,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no individual or group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can usurp the powers of government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 their own gain.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6219">
        <p:fade/>
      </p:transition>
    </mc:Choice>
    <mc:Fallback xmlns="">
      <p:transition advTm="1621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6D769-D9F3-42E1-4148-B355B202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949809-3133-EB32-4CBC-21DFC512E09E}"/>
              </a:ext>
            </a:extLst>
          </p:cNvPr>
          <p:cNvSpPr txBox="1"/>
          <p:nvPr/>
        </p:nvSpPr>
        <p:spPr>
          <a:xfrm>
            <a:off x="1373080" y="1306497"/>
            <a:ext cx="945323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</a:rPr>
              <a:t>Thus, the pursuits of happiness </a:t>
            </a:r>
            <a:endParaRPr lang="en-US" sz="5400">
              <a:solidFill>
                <a:srgbClr val="FFFFFF"/>
              </a:solidFill>
            </a:endParaRPr>
          </a:p>
          <a:p>
            <a:pPr algn="ctr"/>
            <a:r>
              <a:rPr lang="en-US" sz="5400">
                <a:solidFill>
                  <a:srgbClr val="FFFF00"/>
                </a:solidFill>
              </a:rPr>
              <a:t>of, by, and for the people – </a:t>
            </a:r>
          </a:p>
          <a:p>
            <a:pPr algn="ctr"/>
            <a:endParaRPr lang="en-US" sz="5400">
              <a:solidFill>
                <a:srgbClr val="FFFF00"/>
              </a:solidFill>
            </a:endParaRPr>
          </a:p>
          <a:p>
            <a:pPr algn="ctr"/>
            <a:r>
              <a:rPr lang="en-US" sz="5400">
                <a:solidFill>
                  <a:srgbClr val="FFFF00"/>
                </a:solidFill>
              </a:rPr>
              <a:t>will be within the bounds of the rule of law.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3213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351">
        <p:fade/>
      </p:transition>
    </mc:Choice>
    <mc:Fallback xmlns="">
      <p:transition advTm="935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flags on the wall&#10;&#10;AI-generated content may be incorrect.">
            <a:extLst>
              <a:ext uri="{FF2B5EF4-FFF2-40B4-BE49-F238E27FC236}">
                <a16:creationId xmlns:a16="http://schemas.microsoft.com/office/drawing/2014/main" id="{93238739-186D-2730-953C-2177F873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8" t="4294" r="3808" b="-102"/>
          <a:stretch/>
        </p:blipFill>
        <p:spPr>
          <a:xfrm>
            <a:off x="392073" y="216837"/>
            <a:ext cx="11570371" cy="64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18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050">
        <p:fade/>
      </p:transition>
    </mc:Choice>
    <mc:Fallback xmlns="">
      <p:transition advTm="110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F1B3A-4944-E255-0501-A14C8929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6A1D8C-191E-7EAE-B07E-C7267BD3C17E}"/>
              </a:ext>
            </a:extLst>
          </p:cNvPr>
          <p:cNvSpPr txBox="1"/>
          <p:nvPr/>
        </p:nvSpPr>
        <p:spPr>
          <a:xfrm>
            <a:off x="1964925" y="2463498"/>
            <a:ext cx="826214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rgbClr val="FFFF00"/>
                </a:solidFill>
              </a:rPr>
              <a:t>Say... </a:t>
            </a:r>
            <a:endParaRPr lang="en-US"/>
          </a:p>
          <a:p>
            <a:pPr algn="ctr"/>
            <a:r>
              <a:rPr lang="en-US" sz="6000">
                <a:solidFill>
                  <a:srgbClr val="FFFF00"/>
                </a:solidFill>
              </a:rPr>
              <a:t>WE  THE  PEOPLE!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"/>
    </mc:Choice>
    <mc:Fallback xmlns="">
      <p:transition spd="slow" advTm="403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A50-56E7-01BF-54BC-BAF8080DD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36" y="567956"/>
            <a:ext cx="11551327" cy="57273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setting for our dramatization takes place in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halls of the 2nd Continental Congress of 1776.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The voices we hear are among the 56 delegates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of the 13 original colonies. </a:t>
            </a:r>
            <a:endParaRPr lang="en-US"/>
          </a:p>
          <a:p>
            <a:pPr marL="0" indent="0" algn="ctr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Notable among these delegates were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John Adams, Roger Sherman, Robert R. Livingston,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Thomas Jefferson, Benjamin Franklin, John Hancock,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Patrick Henry, George Washington,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and Richard Henry Lee. </a:t>
            </a:r>
            <a:endParaRPr lang="en-US"/>
          </a:p>
          <a:p>
            <a:pPr marL="0" indent="0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4422"/>
      </p:ext>
    </p:extLst>
  </p:cSld>
  <p:clrMapOvr>
    <a:masterClrMapping/>
  </p:clrMapOvr>
  <p:transition spd="slow" advTm="26152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972D7-9604-B2D1-88AB-B3CFE0A5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CD4E1-E075-37C6-2AB2-3261D5948117}"/>
              </a:ext>
            </a:extLst>
          </p:cNvPr>
          <p:cNvSpPr txBox="1"/>
          <p:nvPr/>
        </p:nvSpPr>
        <p:spPr>
          <a:xfrm>
            <a:off x="344750" y="3723174"/>
            <a:ext cx="115024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Though we have desired peace...yea, even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petitioned for it... it is now, with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unanimous voice, that we do solemnly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publish this Declaration of Independence 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D9FF227E-3456-7A37-9A73-962B3BAF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20" y="227888"/>
            <a:ext cx="2885684" cy="34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918">
        <p:fade/>
      </p:transition>
    </mc:Choice>
    <mc:Fallback xmlns="">
      <p:transition advTm="1291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71B63-CEB6-2BD4-45EF-5A2FC522C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B0CE3-823F-8A20-23BA-9F66F2A7B968}"/>
              </a:ext>
            </a:extLst>
          </p:cNvPr>
          <p:cNvSpPr txBox="1"/>
          <p:nvPr/>
        </p:nvSpPr>
        <p:spPr>
          <a:xfrm>
            <a:off x="344750" y="3723174"/>
            <a:ext cx="115024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Not only to justify our rebellion against tyranny,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but do hereby also declare it to be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 i="1" u="sng">
                <a:solidFill>
                  <a:srgbClr val="FFFF00"/>
                </a:solidFill>
              </a:rPr>
              <a:t>self-evident</a:t>
            </a:r>
            <a:r>
              <a:rPr lang="en-US" sz="4000">
                <a:solidFill>
                  <a:srgbClr val="FFFF00"/>
                </a:solidFill>
              </a:rPr>
              <a:t> that we have unalienable,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natural rights...</a:t>
            </a:r>
            <a:endParaRPr lang="en-US"/>
          </a:p>
        </p:txBody>
      </p:sp>
      <p:pic>
        <p:nvPicPr>
          <p:cNvPr id="3" name="Picture 2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F9D79D2-BE7F-EF6D-E6CB-59C4AB7E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720" y="227888"/>
            <a:ext cx="2885684" cy="34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934">
        <p:fade/>
      </p:transition>
    </mc:Choice>
    <mc:Fallback xmlns="">
      <p:transition advTm="11934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99E6-1E33-A0AD-AF85-3222BC9D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C386F-0276-7CF6-6B3E-0B5BD536D26F}"/>
              </a:ext>
            </a:extLst>
          </p:cNvPr>
          <p:cNvSpPr txBox="1"/>
          <p:nvPr/>
        </p:nvSpPr>
        <p:spPr>
          <a:xfrm>
            <a:off x="344750" y="2462669"/>
            <a:ext cx="115024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...and that our government will function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to uphold and safe-guard those rights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in these United States of America!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134">
        <p:fade/>
      </p:transition>
    </mc:Choice>
    <mc:Fallback xmlns="">
      <p:transition advTm="813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AI-generated content may be incorrect.">
            <a:extLst>
              <a:ext uri="{FF2B5EF4-FFF2-40B4-BE49-F238E27FC236}">
                <a16:creationId xmlns:a16="http://schemas.microsoft.com/office/drawing/2014/main" id="{D10EB568-3CD3-65FC-AB42-C5AEC1AC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" t="-858" r="-1266" b="-1103"/>
          <a:stretch/>
        </p:blipFill>
        <p:spPr>
          <a:xfrm>
            <a:off x="3424561" y="362505"/>
            <a:ext cx="5897626" cy="615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871669"/>
      </p:ext>
    </p:extLst>
  </p:cSld>
  <p:clrMapOvr>
    <a:masterClrMapping/>
  </p:clrMapOvr>
  <p:transition advTm="7151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cument with text on it&#10;&#10;AI-generated content may be incorrect.">
            <a:extLst>
              <a:ext uri="{FF2B5EF4-FFF2-40B4-BE49-F238E27FC236}">
                <a16:creationId xmlns:a16="http://schemas.microsoft.com/office/drawing/2014/main" id="{614A1CA5-8DCF-5791-21B4-09A77F9D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04" t="-108" r="5722" b="18"/>
          <a:stretch/>
        </p:blipFill>
        <p:spPr>
          <a:xfrm>
            <a:off x="3268027" y="0"/>
            <a:ext cx="5730379" cy="68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9906"/>
      </p:ext>
    </p:extLst>
  </p:cSld>
  <p:clrMapOvr>
    <a:masterClrMapping/>
  </p:clrMapOvr>
  <p:transition advTm="8433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0A565-1DC3-38A0-DF05-A06B494E0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C8650-A109-37DC-E745-AF124CE4694B}"/>
              </a:ext>
            </a:extLst>
          </p:cNvPr>
          <p:cNvSpPr txBox="1"/>
          <p:nvPr/>
        </p:nvSpPr>
        <p:spPr>
          <a:xfrm>
            <a:off x="1025372" y="4172657"/>
            <a:ext cx="1014125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00"/>
                </a:solidFill>
              </a:rPr>
              <a:t>Alright everyone... Everyone!  The quills are ready...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All of you gather at the table and sign...HERE... 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(45 Delegates signed on July 4th,</a:t>
            </a:r>
            <a:endParaRPr lang="en-US" sz="3200">
              <a:solidFill>
                <a:srgbClr val="FFFFFF"/>
              </a:solidFill>
            </a:endParaRPr>
          </a:p>
          <a:p>
            <a:pPr algn="ctr"/>
            <a:r>
              <a:rPr lang="en-US" sz="3200">
                <a:solidFill>
                  <a:srgbClr val="FFFF00"/>
                </a:solidFill>
              </a:rPr>
              <a:t>the remainder by August 2nd, 1776)</a:t>
            </a:r>
            <a:endParaRPr lang="en-US" sz="3200"/>
          </a:p>
        </p:txBody>
      </p:sp>
      <p:pic>
        <p:nvPicPr>
          <p:cNvPr id="4" name="Picture 3" descr="A group of men sitting at a desk&#10;&#10;AI-generated content may be incorrect.">
            <a:extLst>
              <a:ext uri="{FF2B5EF4-FFF2-40B4-BE49-F238E27FC236}">
                <a16:creationId xmlns:a16="http://schemas.microsoft.com/office/drawing/2014/main" id="{7B6FF81B-E14F-C8F1-F365-F11C14C3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23" y="329993"/>
            <a:ext cx="8923232" cy="38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3">
        <p:fade/>
      </p:transition>
    </mc:Choice>
    <mc:Fallback xmlns="">
      <p:transition advTm="1000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13CBA-C75B-E880-7FF0-27A2BA1F4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group of men sitting at a table&#10;&#10;AI-generated content may be incorrect.">
            <a:extLst>
              <a:ext uri="{FF2B5EF4-FFF2-40B4-BE49-F238E27FC236}">
                <a16:creationId xmlns:a16="http://schemas.microsoft.com/office/drawing/2014/main" id="{6E91CDF1-334A-B36D-0DA6-A062F5A8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2" t="12162" r="22159" b="26715"/>
          <a:stretch/>
        </p:blipFill>
        <p:spPr>
          <a:xfrm>
            <a:off x="1359577" y="868822"/>
            <a:ext cx="7579997" cy="419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C1E30-6D49-FC94-DC6B-AA73A12B4D09}"/>
              </a:ext>
            </a:extLst>
          </p:cNvPr>
          <p:cNvSpPr txBox="1"/>
          <p:nvPr/>
        </p:nvSpPr>
        <p:spPr>
          <a:xfrm>
            <a:off x="1360129" y="5386605"/>
            <a:ext cx="88748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00"/>
                </a:solidFill>
              </a:rPr>
              <a:t>Mr. Hancock...if you please...</a:t>
            </a:r>
          </a:p>
        </p:txBody>
      </p:sp>
    </p:spTree>
    <p:extLst>
      <p:ext uri="{BB962C8B-B14F-4D97-AF65-F5344CB8AC3E}">
        <p14:creationId xmlns:p14="http://schemas.microsoft.com/office/powerpoint/2010/main" val="33291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"/>
    </mc:Choice>
    <mc:Fallback xmlns="">
      <p:transition spd="slow" advTm="335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group of men sitting at a table&#10;&#10;AI-generated content may be incorrect.">
            <a:extLst>
              <a:ext uri="{FF2B5EF4-FFF2-40B4-BE49-F238E27FC236}">
                <a16:creationId xmlns:a16="http://schemas.microsoft.com/office/drawing/2014/main" id="{4EFCFD9F-5808-1CCD-98D5-287F39C7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53" y="0"/>
            <a:ext cx="100852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5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17">
        <p:fade/>
      </p:transition>
    </mc:Choice>
    <mc:Fallback xmlns="">
      <p:transition advTm="5317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1612-19D2-14E9-9D38-8B7D92C0F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869BA-1AE1-1570-0ECF-CCB22FE335F7}"/>
              </a:ext>
            </a:extLst>
          </p:cNvPr>
          <p:cNvSpPr txBox="1"/>
          <p:nvPr/>
        </p:nvSpPr>
        <p:spPr>
          <a:xfrm>
            <a:off x="255974" y="5220070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have thus declared with a mutual pledge</a:t>
            </a:r>
            <a:endParaRPr lang="en-US" sz="4000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our homeland shall be free!</a:t>
            </a:r>
          </a:p>
        </p:txBody>
      </p:sp>
      <p:pic>
        <p:nvPicPr>
          <p:cNvPr id="3" name="Picture 2" descr="A group of portraits of men&#10;&#10;AI-generated content may be incorrect.">
            <a:extLst>
              <a:ext uri="{FF2B5EF4-FFF2-40B4-BE49-F238E27FC236}">
                <a16:creationId xmlns:a16="http://schemas.microsoft.com/office/drawing/2014/main" id="{F3989B68-45C8-D86C-D435-A831C7C3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61" y="113943"/>
            <a:ext cx="9774932" cy="51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"/>
    </mc:Choice>
    <mc:Fallback xmlns="">
      <p:transition spd="slow" advTm="704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5A305-9D6D-040E-B9E1-B666CD62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75DCA9-FC3B-8782-8167-5FE381997F6C}"/>
              </a:ext>
            </a:extLst>
          </p:cNvPr>
          <p:cNvSpPr txBox="1"/>
          <p:nvPr/>
        </p:nvSpPr>
        <p:spPr>
          <a:xfrm>
            <a:off x="255974" y="5212326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That we who dwell herein, shall be counted in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choosing life and liberty!</a:t>
            </a:r>
          </a:p>
        </p:txBody>
      </p:sp>
      <p:pic>
        <p:nvPicPr>
          <p:cNvPr id="4" name="Picture 3" descr="A painting of a group of men in uniform&#10;&#10;AI-generated content may be incorrect.">
            <a:extLst>
              <a:ext uri="{FF2B5EF4-FFF2-40B4-BE49-F238E27FC236}">
                <a16:creationId xmlns:a16="http://schemas.microsoft.com/office/drawing/2014/main" id="{26940BFE-C154-7AB6-2D32-D9F0845E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34" t="12441" r="5118" b="10826"/>
          <a:stretch/>
        </p:blipFill>
        <p:spPr>
          <a:xfrm>
            <a:off x="1719313" y="119666"/>
            <a:ext cx="8714701" cy="509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84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9"/>
    </mc:Choice>
    <mc:Fallback xmlns="">
      <p:transition spd="slow" advTm="74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6FB2C-899D-8D62-8ADB-7B2A05942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89" y="541514"/>
            <a:ext cx="11798390" cy="57624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We hear not only the words of the day, but the developing sentiments that were to follow in the 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Bill of Rights and the Constitution. </a:t>
            </a:r>
            <a:endParaRPr lang="en-US"/>
          </a:p>
          <a:p>
            <a:pPr marL="0" indent="0">
              <a:buNone/>
            </a:pPr>
            <a:endParaRPr lang="en-US" sz="4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It should be noted that the Declaration of Independence and the subsequent Bill of Rights </a:t>
            </a: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and Constitution did not, at the times of their individual creation, support nor declare freedom,</a:t>
            </a:r>
            <a:endParaRPr lang="en-US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nor guaranteed rights for all people </a:t>
            </a:r>
            <a:endParaRPr lang="en-US"/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who lived in the land of America.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6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534">
        <p:fade/>
      </p:transition>
    </mc:Choice>
    <mc:Fallback xmlns="">
      <p:transition advTm="26534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8328F-C671-D8FB-78B7-C8E28A44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F00549-7EED-865D-EBC2-07F06EB4731E}"/>
              </a:ext>
            </a:extLst>
          </p:cNvPr>
          <p:cNvSpPr txBox="1"/>
          <p:nvPr/>
        </p:nvSpPr>
        <p:spPr>
          <a:xfrm>
            <a:off x="255974" y="5012924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shall raise our voice with pure intent to declare: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WE  SHALL  BE  FREE!</a:t>
            </a:r>
          </a:p>
        </p:txBody>
      </p:sp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EBAE62B-98D5-E3D0-9108-8F6C85C9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4" t="7578" r="6527" b="11954"/>
          <a:stretch/>
        </p:blipFill>
        <p:spPr>
          <a:xfrm>
            <a:off x="2801286" y="319788"/>
            <a:ext cx="6297193" cy="469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50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1"/>
    </mc:Choice>
    <mc:Fallback xmlns="">
      <p:transition spd="slow" advTm="896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F513-2C53-30AA-94CF-586A3AAA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409130-A64A-852B-6EFB-12AB9ABF0ABB}"/>
              </a:ext>
            </a:extLst>
          </p:cNvPr>
          <p:cNvSpPr txBox="1"/>
          <p:nvPr/>
        </p:nvSpPr>
        <p:spPr>
          <a:xfrm>
            <a:off x="255974" y="5012924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The war has begun, and our noble sons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heed the call to join the fight - </a:t>
            </a:r>
          </a:p>
        </p:txBody>
      </p:sp>
      <p:pic>
        <p:nvPicPr>
          <p:cNvPr id="3" name="Picture 2" descr="A drawing of a group of men fighting&#10;&#10;AI-generated content may be incorrect.">
            <a:extLst>
              <a:ext uri="{FF2B5EF4-FFF2-40B4-BE49-F238E27FC236}">
                <a16:creationId xmlns:a16="http://schemas.microsoft.com/office/drawing/2014/main" id="{B266F318-B1A2-E0BA-B593-BEFD1FE2E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64" t="11133" r="13434" b="19531"/>
          <a:stretch/>
        </p:blipFill>
        <p:spPr>
          <a:xfrm>
            <a:off x="2535254" y="337337"/>
            <a:ext cx="7214082" cy="4737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84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"/>
    </mc:Choice>
    <mc:Fallback xmlns="">
      <p:transition spd="slow" advTm="705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D747-3E11-595D-CB7D-C9D4B07C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A7032D-25A3-2BDC-BA75-2FF1AC0D9BA2}"/>
              </a:ext>
            </a:extLst>
          </p:cNvPr>
          <p:cNvSpPr txBox="1"/>
          <p:nvPr/>
        </p:nvSpPr>
        <p:spPr>
          <a:xfrm>
            <a:off x="255974" y="5454457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know the odds aren't fair and the foe is cruel - </a:t>
            </a:r>
          </a:p>
        </p:txBody>
      </p:sp>
      <p:pic>
        <p:nvPicPr>
          <p:cNvPr id="4" name="Picture 3" descr="A drawing of a group of soldiers fighting&#10;&#10;AI-generated content may be incorrect.">
            <a:extLst>
              <a:ext uri="{FF2B5EF4-FFF2-40B4-BE49-F238E27FC236}">
                <a16:creationId xmlns:a16="http://schemas.microsoft.com/office/drawing/2014/main" id="{F7E83E3E-3CFD-903C-5799-E6AA1E01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7" t="1871" r="1572" b="22765"/>
          <a:stretch/>
        </p:blipFill>
        <p:spPr>
          <a:xfrm>
            <a:off x="3266496" y="213645"/>
            <a:ext cx="5666232" cy="516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65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17">
        <p:fade/>
      </p:transition>
    </mc:Choice>
    <mc:Fallback xmlns="">
      <p:transition advTm="3817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84B01-0041-AD60-08CF-0A69D96C1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F859E-4823-4D23-59FC-8CE444A8C78D}"/>
              </a:ext>
            </a:extLst>
          </p:cNvPr>
          <p:cNvSpPr txBox="1"/>
          <p:nvPr/>
        </p:nvSpPr>
        <p:spPr>
          <a:xfrm>
            <a:off x="255974" y="534763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Yet they stay the course in spite!</a:t>
            </a:r>
            <a:endParaRPr lang="en-US"/>
          </a:p>
        </p:txBody>
      </p:sp>
      <p:pic>
        <p:nvPicPr>
          <p:cNvPr id="3" name="Picture 2" descr="A group of men on horses&#10;&#10;AI-generated content may be incorrect.">
            <a:extLst>
              <a:ext uri="{FF2B5EF4-FFF2-40B4-BE49-F238E27FC236}">
                <a16:creationId xmlns:a16="http://schemas.microsoft.com/office/drawing/2014/main" id="{25D5C507-7927-7419-DF42-E478833E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32" t="11435" r="15157" b="15696"/>
          <a:stretch/>
        </p:blipFill>
        <p:spPr>
          <a:xfrm>
            <a:off x="3058780" y="348952"/>
            <a:ext cx="6081625" cy="499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2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"/>
    </mc:Choice>
    <mc:Fallback xmlns="">
      <p:transition spd="slow" advTm="355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14D4-3C7A-6A6B-7358-F876B0C85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1764B6-B723-8DC1-F692-8F21C88FCEAB}"/>
              </a:ext>
            </a:extLst>
          </p:cNvPr>
          <p:cNvSpPr txBox="1"/>
          <p:nvPr/>
        </p:nvSpPr>
        <p:spPr>
          <a:xfrm>
            <a:off x="255974" y="2769653"/>
            <a:ext cx="1168744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Fighting for the right that we here might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have the freedom to self-rule</a:t>
            </a:r>
          </a:p>
        </p:txBody>
      </p:sp>
    </p:spTree>
    <p:extLst>
      <p:ext uri="{BB962C8B-B14F-4D97-AF65-F5344CB8AC3E}">
        <p14:creationId xmlns:p14="http://schemas.microsoft.com/office/powerpoint/2010/main" val="29438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5"/>
    </mc:Choice>
    <mc:Fallback xmlns="">
      <p:transition spd="slow" advTm="623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flags on top of it&#10;&#10;AI-generated content may be incorrect.">
            <a:extLst>
              <a:ext uri="{FF2B5EF4-FFF2-40B4-BE49-F238E27FC236}">
                <a16:creationId xmlns:a16="http://schemas.microsoft.com/office/drawing/2014/main" id="{6B8548D2-209D-24E9-3AA3-661ED13E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3363"/>
            <a:ext cx="9753600" cy="639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7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501">
        <p:fade/>
      </p:transition>
    </mc:Choice>
    <mc:Fallback xmlns="">
      <p:transition advTm="450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28BCE-6905-E1FE-7DA1-84118FEED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1B625B-B3B8-E94C-0D00-AC69F02DF92A}"/>
              </a:ext>
            </a:extLst>
          </p:cNvPr>
          <p:cNvSpPr txBox="1"/>
          <p:nvPr/>
        </p:nvSpPr>
        <p:spPr>
          <a:xfrm>
            <a:off x="255974" y="5796288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Freedom of the press, speech and assembly - </a:t>
            </a:r>
          </a:p>
        </p:txBody>
      </p:sp>
      <p:pic>
        <p:nvPicPr>
          <p:cNvPr id="3" name="Picture 2" descr="A painting of a person reading a book&#10;&#10;AI-generated content may be incorrect.">
            <a:extLst>
              <a:ext uri="{FF2B5EF4-FFF2-40B4-BE49-F238E27FC236}">
                <a16:creationId xmlns:a16="http://schemas.microsoft.com/office/drawing/2014/main" id="{867B6F01-2364-945F-5537-8E7B16C9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97" y="135308"/>
            <a:ext cx="4693328" cy="559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734">
        <p:fade/>
      </p:transition>
    </mc:Choice>
    <mc:Fallback xmlns="">
      <p:transition advTm="4734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9FE94-3471-14CC-6CDE-BCCF487B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E0754-83A3-23B9-6672-F93A1F1AF393}"/>
              </a:ext>
            </a:extLst>
          </p:cNvPr>
          <p:cNvSpPr txBox="1"/>
          <p:nvPr/>
        </p:nvSpPr>
        <p:spPr>
          <a:xfrm>
            <a:off x="1754554" y="5540694"/>
            <a:ext cx="86828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FF00"/>
                </a:solidFill>
              </a:rPr>
              <a:t>And we're free to worship as we please</a:t>
            </a:r>
            <a:r>
              <a:rPr lang="en-US" sz="4000"/>
              <a:t>​</a:t>
            </a:r>
            <a:endParaRPr lang="en-US"/>
          </a:p>
        </p:txBody>
      </p:sp>
      <p:pic>
        <p:nvPicPr>
          <p:cNvPr id="2" name="Picture 1" descr="A stone building with a tree in front of it&#10;&#10;AI-generated content may be incorrect.">
            <a:extLst>
              <a:ext uri="{FF2B5EF4-FFF2-40B4-BE49-F238E27FC236}">
                <a16:creationId xmlns:a16="http://schemas.microsoft.com/office/drawing/2014/main" id="{DB7B310E-7867-AB54-87CC-452F1A34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1" t="7484" r="7602" b="16216"/>
          <a:stretch/>
        </p:blipFill>
        <p:spPr>
          <a:xfrm>
            <a:off x="2713909" y="868822"/>
            <a:ext cx="6770116" cy="467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DA0AF-227D-8E68-F7E1-DFE8C1631F87}"/>
              </a:ext>
            </a:extLst>
          </p:cNvPr>
          <p:cNvSpPr txBox="1"/>
          <p:nvPr/>
        </p:nvSpPr>
        <p:spPr>
          <a:xfrm>
            <a:off x="4288508" y="501487"/>
            <a:ext cx="43099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Episcopal Church in Valley Forge </a:t>
            </a:r>
          </a:p>
        </p:txBody>
      </p:sp>
    </p:spTree>
    <p:extLst>
      <p:ext uri="{BB962C8B-B14F-4D97-AF65-F5344CB8AC3E}">
        <p14:creationId xmlns:p14="http://schemas.microsoft.com/office/powerpoint/2010/main" val="7335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51">
        <p:fade/>
      </p:transition>
    </mc:Choice>
    <mc:Fallback xmlns="">
      <p:transition advTm="3451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39D7-15CC-DDA2-D2AA-866365D1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1045D4-1399-0EF3-64F1-25688D556F5F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A fair trial and the right to vote</a:t>
            </a:r>
            <a:endParaRPr lang="en-US"/>
          </a:p>
        </p:txBody>
      </p:sp>
      <p:pic>
        <p:nvPicPr>
          <p:cNvPr id="3" name="Picture 2" descr="A statue of a person holding a scale and a sword&#10;&#10;AI-generated content may be incorrect.">
            <a:extLst>
              <a:ext uri="{FF2B5EF4-FFF2-40B4-BE49-F238E27FC236}">
                <a16:creationId xmlns:a16="http://schemas.microsoft.com/office/drawing/2014/main" id="{D2BDDB26-BE2B-AEE1-057E-1BCF0D1C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213" y="747622"/>
            <a:ext cx="6663954" cy="39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386">
        <p:fade/>
      </p:transition>
    </mc:Choice>
    <mc:Fallback xmlns="">
      <p:transition advTm="3386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FC03D-F538-450E-0FF2-B323C1CE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133BF-D111-2F14-B4B1-DB6D00A08B10}"/>
              </a:ext>
            </a:extLst>
          </p:cNvPr>
          <p:cNvSpPr txBox="1"/>
          <p:nvPr/>
        </p:nvSpPr>
        <p:spPr>
          <a:xfrm>
            <a:off x="255974" y="5425971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Will be hard won guarantees...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96320-E562-364C-6810-4C74FD097C0E}"/>
              </a:ext>
            </a:extLst>
          </p:cNvPr>
          <p:cNvSpPr txBox="1"/>
          <p:nvPr/>
        </p:nvSpPr>
        <p:spPr>
          <a:xfrm>
            <a:off x="476053" y="974458"/>
            <a:ext cx="41888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Honoring the Minutemen</a:t>
            </a:r>
          </a:p>
        </p:txBody>
      </p:sp>
      <p:pic>
        <p:nvPicPr>
          <p:cNvPr id="7" name="Picture 6" descr="A statue of a person holding a rifle&#10;&#10;AI-generated content may be incorrect.">
            <a:extLst>
              <a:ext uri="{FF2B5EF4-FFF2-40B4-BE49-F238E27FC236}">
                <a16:creationId xmlns:a16="http://schemas.microsoft.com/office/drawing/2014/main" id="{BC0D1CB5-8619-7B34-068D-B0FFC8EB5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04" t="6029" r="13205" b="2495"/>
          <a:stretch/>
        </p:blipFill>
        <p:spPr>
          <a:xfrm>
            <a:off x="4771785" y="291982"/>
            <a:ext cx="3871729" cy="521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17">
        <p:fade/>
      </p:transition>
    </mc:Choice>
    <mc:Fallback xmlns="">
      <p:transition advTm="501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D1624-0CE7-CE5F-562A-24507B0E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866" y="1162404"/>
            <a:ext cx="9316157" cy="44218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But as living documents, the Bill of Rights and the Constitution were destined to be adaptable to the growth of understanding in a society that dared claim itself to be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r>
              <a:rPr lang="en-US" sz="6000">
                <a:solidFill>
                  <a:srgbClr val="FFFF00"/>
                </a:solidFill>
                <a:latin typeface="Aptos Light"/>
              </a:rPr>
              <a:t>FREE</a:t>
            </a:r>
          </a:p>
        </p:txBody>
      </p:sp>
    </p:spTree>
    <p:extLst>
      <p:ext uri="{BB962C8B-B14F-4D97-AF65-F5344CB8AC3E}">
        <p14:creationId xmlns:p14="http://schemas.microsoft.com/office/powerpoint/2010/main" val="1710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101">
        <p:fade/>
      </p:transition>
    </mc:Choice>
    <mc:Fallback xmlns="">
      <p:transition advTm="13101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55E3-0C13-99F0-9A2D-97FB2D4C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B21A2-5720-5DF0-A1D7-269211311E62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remember their brave sacrifice...</a:t>
            </a:r>
            <a:endParaRPr lang="en-US"/>
          </a:p>
        </p:txBody>
      </p:sp>
      <p:pic>
        <p:nvPicPr>
          <p:cNvPr id="3" name="Picture 2" descr="A group of men standing in the snow&#10;&#10;AI-generated content may be incorrect.">
            <a:extLst>
              <a:ext uri="{FF2B5EF4-FFF2-40B4-BE49-F238E27FC236}">
                <a16:creationId xmlns:a16="http://schemas.microsoft.com/office/drawing/2014/main" id="{FE0B6F18-7B4D-06EB-CB68-93655F90A5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7" t="26819" r="3836" b="33056"/>
          <a:stretch/>
        </p:blipFill>
        <p:spPr>
          <a:xfrm>
            <a:off x="763247" y="1203533"/>
            <a:ext cx="10665123" cy="381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9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717">
        <p:fade/>
      </p:transition>
    </mc:Choice>
    <mc:Fallback xmlns="">
      <p:transition advTm="8717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3FA98-A155-C6A0-7573-A1DF4F95F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CFE58-51E6-4AF7-F5E3-04D2943B1B90}"/>
              </a:ext>
            </a:extLst>
          </p:cNvPr>
          <p:cNvSpPr txBox="1"/>
          <p:nvPr/>
        </p:nvSpPr>
        <p:spPr>
          <a:xfrm>
            <a:off x="255974" y="5012924"/>
            <a:ext cx="1168744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know freedom is... not... free</a:t>
            </a:r>
            <a:endParaRPr lang="en-US"/>
          </a:p>
        </p:txBody>
      </p:sp>
      <p:pic>
        <p:nvPicPr>
          <p:cNvPr id="3" name="Picture 2" descr="A painting of a village with people walking on a horse drawn carriage&#10;&#10;AI-generated content may be incorrect.">
            <a:extLst>
              <a:ext uri="{FF2B5EF4-FFF2-40B4-BE49-F238E27FC236}">
                <a16:creationId xmlns:a16="http://schemas.microsoft.com/office/drawing/2014/main" id="{E08A5F48-0809-4294-110C-1C7197CFE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18" y="1195566"/>
            <a:ext cx="10743485" cy="381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056D3-E568-E3E5-AFB8-C30CF828DB22}"/>
              </a:ext>
            </a:extLst>
          </p:cNvPr>
          <p:cNvSpPr txBox="1"/>
          <p:nvPr/>
        </p:nvSpPr>
        <p:spPr>
          <a:xfrm>
            <a:off x="2334385" y="611231"/>
            <a:ext cx="76997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(Return of the Scout to Valley Forge)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305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18">
        <p:fade/>
      </p:transition>
    </mc:Choice>
    <mc:Fallback xmlns="">
      <p:transition spd="med" advTm="10718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D260B-7065-6004-5601-2CAE9B49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E4F4EA-09DF-44DC-FCC0-3797A4F92575}"/>
              </a:ext>
            </a:extLst>
          </p:cNvPr>
          <p:cNvSpPr txBox="1"/>
          <p:nvPr/>
        </p:nvSpPr>
        <p:spPr>
          <a:xfrm>
            <a:off x="167197" y="2459418"/>
            <a:ext cx="1185760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each of us must take part, 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vote the will of our hearts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for our nation's sovereignty!</a:t>
            </a:r>
          </a:p>
        </p:txBody>
      </p:sp>
    </p:spTree>
    <p:extLst>
      <p:ext uri="{BB962C8B-B14F-4D97-AF65-F5344CB8AC3E}">
        <p14:creationId xmlns:p14="http://schemas.microsoft.com/office/powerpoint/2010/main" val="1716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"/>
    </mc:Choice>
    <mc:Fallback xmlns="">
      <p:transition spd="slow" advTm="883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27FA9-4FA1-5223-EAA9-9614687F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7468D4-0F09-3F94-6A7F-8AEA1ABA727B}"/>
              </a:ext>
            </a:extLst>
          </p:cNvPr>
          <p:cNvSpPr txBox="1"/>
          <p:nvPr/>
        </p:nvSpPr>
        <p:spPr>
          <a:xfrm>
            <a:off x="167197" y="2765643"/>
            <a:ext cx="1185760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 declare... we are free...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independent of... any other sovereignty</a:t>
            </a:r>
          </a:p>
        </p:txBody>
      </p:sp>
    </p:spTree>
    <p:extLst>
      <p:ext uri="{BB962C8B-B14F-4D97-AF65-F5344CB8AC3E}">
        <p14:creationId xmlns:p14="http://schemas.microsoft.com/office/powerpoint/2010/main" val="33654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5"/>
    </mc:Choice>
    <mc:Fallback xmlns="">
      <p:transition spd="slow" advTm="1373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C563F-12ED-CCA5-8C74-26ABC0CA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896F9-65A6-3EE8-2C43-D17C9EC4D781}"/>
              </a:ext>
            </a:extLst>
          </p:cNvPr>
          <p:cNvSpPr txBox="1"/>
          <p:nvPr/>
        </p:nvSpPr>
        <p:spPr>
          <a:xfrm>
            <a:off x="167197" y="3074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And we know that the fight for what is right...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"/>
    </mc:Choice>
    <mc:Fallback xmlns="">
      <p:transition spd="slow" advTm="458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5708B-386E-5446-CA1B-A0AF89526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D06B30-3EAF-EE21-6475-4019C06C54B9}"/>
              </a:ext>
            </a:extLst>
          </p:cNvPr>
          <p:cNvSpPr txBox="1"/>
          <p:nvPr/>
        </p:nvSpPr>
        <p:spPr>
          <a:xfrm>
            <a:off x="4468581" y="5289418"/>
            <a:ext cx="5020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 will be difficult,     </a:t>
            </a:r>
            <a:endParaRPr lang="en-US"/>
          </a:p>
        </p:txBody>
      </p:sp>
      <p:pic>
        <p:nvPicPr>
          <p:cNvPr id="4" name="Picture 3" descr="A painting of a person in a boat with people in it&#10;&#10;AI-generated content may be incorrect.">
            <a:extLst>
              <a:ext uri="{FF2B5EF4-FFF2-40B4-BE49-F238E27FC236}">
                <a16:creationId xmlns:a16="http://schemas.microsoft.com/office/drawing/2014/main" id="{B63E8DCE-45FF-D55A-046E-0EFCE0D9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70" t="5094" r="15453" b="7900"/>
          <a:stretch/>
        </p:blipFill>
        <p:spPr>
          <a:xfrm>
            <a:off x="4225261" y="291981"/>
            <a:ext cx="3740662" cy="499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17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CF1A-F367-C25C-CFBB-D9E278C11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0896A2-8093-274E-CCF7-F8CC5687E7A0}"/>
              </a:ext>
            </a:extLst>
          </p:cNvPr>
          <p:cNvSpPr txBox="1"/>
          <p:nvPr/>
        </p:nvSpPr>
        <p:spPr>
          <a:xfrm>
            <a:off x="4240692" y="5360633"/>
            <a:ext cx="42019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will be challenging, </a:t>
            </a:r>
            <a:endParaRPr lang="en-US"/>
          </a:p>
        </p:txBody>
      </p:sp>
      <p:pic>
        <p:nvPicPr>
          <p:cNvPr id="5" name="Picture 4" descr="A group of people in a boat&#10;&#10;AI-generated content may be incorrect.">
            <a:extLst>
              <a:ext uri="{FF2B5EF4-FFF2-40B4-BE49-F238E27FC236}">
                <a16:creationId xmlns:a16="http://schemas.microsoft.com/office/drawing/2014/main" id="{B86536F0-C75B-335F-EFF8-3F6A00FC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1" t="8987" r="3067" b="6130"/>
          <a:stretch/>
        </p:blipFill>
        <p:spPr>
          <a:xfrm>
            <a:off x="1076770" y="364622"/>
            <a:ext cx="10159206" cy="499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8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"/>
    </mc:Choice>
    <mc:Fallback xmlns="">
      <p:transition spd="slow" advTm="2186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E727-645C-42D1-AA58-1AFF60681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091B5-FA56-51E6-F95F-D14D11DA5D60}"/>
              </a:ext>
            </a:extLst>
          </p:cNvPr>
          <p:cNvSpPr txBox="1"/>
          <p:nvPr/>
        </p:nvSpPr>
        <p:spPr>
          <a:xfrm>
            <a:off x="4126749" y="5360633"/>
            <a:ext cx="39313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 will be hard fought</a:t>
            </a:r>
            <a:endParaRPr lang="en-US"/>
          </a:p>
        </p:txBody>
      </p:sp>
      <p:pic>
        <p:nvPicPr>
          <p:cNvPr id="6" name="Picture 5" descr="A painting of a person kneeling next to a cannon&#10;&#10;AI-generated content may be incorrect.">
            <a:extLst>
              <a:ext uri="{FF2B5EF4-FFF2-40B4-BE49-F238E27FC236}">
                <a16:creationId xmlns:a16="http://schemas.microsoft.com/office/drawing/2014/main" id="{5D316BE3-D269-7032-6DF5-740E4730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21" y="403255"/>
            <a:ext cx="5861880" cy="48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"/>
    </mc:Choice>
    <mc:Fallback xmlns="">
      <p:transition spd="slow" advTm="250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B0338-EF17-FCED-5248-88BA523C9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228F5-E545-BDDF-666F-F14E160CA011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democracy...</a:t>
            </a:r>
            <a:endParaRPr lang="en-US"/>
          </a:p>
        </p:txBody>
      </p:sp>
      <p:pic>
        <p:nvPicPr>
          <p:cNvPr id="3" name="Picture 2" descr="A person holding a cannon&#10;&#10;AI-generated content may be incorrect.">
            <a:extLst>
              <a:ext uri="{FF2B5EF4-FFF2-40B4-BE49-F238E27FC236}">
                <a16:creationId xmlns:a16="http://schemas.microsoft.com/office/drawing/2014/main" id="{1F70B428-4C8E-94A6-DF70-9FEE8AAE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061" y="142429"/>
            <a:ext cx="3693991" cy="513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45A85-64B8-44E4-2779-DB621A69D32C}"/>
              </a:ext>
            </a:extLst>
          </p:cNvPr>
          <p:cNvSpPr txBox="1"/>
          <p:nvPr/>
        </p:nvSpPr>
        <p:spPr>
          <a:xfrm>
            <a:off x="658400" y="1238143"/>
            <a:ext cx="420310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(Captain)</a:t>
            </a:r>
            <a:endParaRPr lang="en-US"/>
          </a:p>
          <a:p>
            <a:pPr algn="ctr"/>
            <a:r>
              <a:rPr lang="en-US" sz="2800">
                <a:solidFill>
                  <a:srgbClr val="FFFF00"/>
                </a:solidFill>
              </a:rPr>
              <a:t>Margaret Corbin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"/>
    </mc:Choice>
    <mc:Fallback xmlns="">
      <p:transition spd="slow" advTm="2404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7BC43-11FE-FC71-9A98-B64E2D79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8E8C0-83D1-64E3-F0B9-1D31CD458BEA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BUT  NO  ONE  SHALL  DOUBT</a:t>
            </a:r>
            <a:endParaRPr lang="en-US"/>
          </a:p>
        </p:txBody>
      </p:sp>
      <p:pic>
        <p:nvPicPr>
          <p:cNvPr id="3" name="Picture 2" descr="A group of men in military uniforms&#10;&#10;AI-generated content may be incorrect.">
            <a:extLst>
              <a:ext uri="{FF2B5EF4-FFF2-40B4-BE49-F238E27FC236}">
                <a16:creationId xmlns:a16="http://schemas.microsoft.com/office/drawing/2014/main" id="{64A11DDF-7846-2E83-C4DD-CF3B29AD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8" t="13929" r="5430" b="16542"/>
          <a:stretch/>
        </p:blipFill>
        <p:spPr>
          <a:xfrm>
            <a:off x="2269129" y="427289"/>
            <a:ext cx="7661060" cy="4768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3"/>
    </mc:Choice>
    <mc:Fallback xmlns="">
      <p:transition spd="slow" advTm="290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1292E1A-355C-8319-BA79-AE7F4939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89" t="11330" r="16275" b="8524"/>
          <a:stretch/>
        </p:blipFill>
        <p:spPr>
          <a:xfrm>
            <a:off x="2221564" y="199402"/>
            <a:ext cx="7722408" cy="656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59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836">
        <p:fade/>
      </p:transition>
    </mc:Choice>
    <mc:Fallback xmlns="">
      <p:transition advTm="3836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2FFE-5C8B-5871-DD7F-C31F17A7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9F824F-7AA2-9B10-F6F5-AC0CF36BF2D2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OUR  RESOLVE  TO  WIN</a:t>
            </a:r>
            <a:endParaRPr lang="en-US"/>
          </a:p>
        </p:txBody>
      </p:sp>
      <p:pic>
        <p:nvPicPr>
          <p:cNvPr id="3" name="Picture 2" descr="A person in a long skirt and jacket&#10;&#10;AI-generated content may be incorrect.">
            <a:extLst>
              <a:ext uri="{FF2B5EF4-FFF2-40B4-BE49-F238E27FC236}">
                <a16:creationId xmlns:a16="http://schemas.microsoft.com/office/drawing/2014/main" id="{6FF7E3A9-4AF4-FF34-3B3A-02A1A96F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01" y="459693"/>
            <a:ext cx="2061672" cy="4720838"/>
          </a:xfrm>
          <a:prstGeom prst="rect">
            <a:avLst/>
          </a:prstGeom>
        </p:spPr>
      </p:pic>
      <p:pic>
        <p:nvPicPr>
          <p:cNvPr id="5" name="Picture 4" descr="A blue and yellow sign with yellow text&#10;&#10;AI-generated content may be incorrect.">
            <a:extLst>
              <a:ext uri="{FF2B5EF4-FFF2-40B4-BE49-F238E27FC236}">
                <a16:creationId xmlns:a16="http://schemas.microsoft.com/office/drawing/2014/main" id="{1D4CDC07-51D4-8177-E9DC-DCD99F7A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48" y="455776"/>
            <a:ext cx="6288281" cy="47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"/>
    </mc:Choice>
    <mc:Fallback xmlns="">
      <p:transition spd="slow" advTm="2055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2327-580B-CC01-14A6-D1685C4B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BA579-3903-119D-2602-397BFB80AEBC}"/>
              </a:ext>
            </a:extLst>
          </p:cNvPr>
          <p:cNvSpPr txBox="1"/>
          <p:nvPr/>
        </p:nvSpPr>
        <p:spPr>
          <a:xfrm>
            <a:off x="167197" y="5780801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INDEPENDENCE</a:t>
            </a:r>
            <a:endParaRPr lang="en-US"/>
          </a:p>
        </p:txBody>
      </p:sp>
      <p:pic>
        <p:nvPicPr>
          <p:cNvPr id="3" name="Picture 2" descr="A painting of a person falling down&#10;&#10;AI-generated content may be incorrect.">
            <a:extLst>
              <a:ext uri="{FF2B5EF4-FFF2-40B4-BE49-F238E27FC236}">
                <a16:creationId xmlns:a16="http://schemas.microsoft.com/office/drawing/2014/main" id="{8C1E966E-8CDE-9894-F157-3BB4FEC38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46" y="462896"/>
            <a:ext cx="3723506" cy="524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35AD26-51E2-AA01-EBFF-5EBA4EBF8817}"/>
              </a:ext>
            </a:extLst>
          </p:cNvPr>
          <p:cNvSpPr txBox="1"/>
          <p:nvPr/>
        </p:nvSpPr>
        <p:spPr>
          <a:xfrm>
            <a:off x="1009087" y="1830589"/>
            <a:ext cx="31339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Crispus Attucks</a:t>
            </a:r>
          </a:p>
        </p:txBody>
      </p:sp>
    </p:spTree>
    <p:extLst>
      <p:ext uri="{BB962C8B-B14F-4D97-AF65-F5344CB8AC3E}">
        <p14:creationId xmlns:p14="http://schemas.microsoft.com/office/powerpoint/2010/main" val="12404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"/>
    </mc:Choice>
    <mc:Fallback xmlns="">
      <p:transition spd="slow" advTm="234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BF376-0CD3-6D12-F22A-75886B4B5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BCFF6F-64FA-C269-D050-D9D4968FE83E}"/>
              </a:ext>
            </a:extLst>
          </p:cNvPr>
          <p:cNvSpPr txBox="1"/>
          <p:nvPr/>
        </p:nvSpPr>
        <p:spPr>
          <a:xfrm>
            <a:off x="167197" y="5360633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For these UNITED STATES!</a:t>
            </a:r>
            <a:endParaRPr lang="en-US"/>
          </a:p>
        </p:txBody>
      </p:sp>
      <p:pic>
        <p:nvPicPr>
          <p:cNvPr id="3" name="Picture 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CD24CB3-D0EF-51A9-3ABB-56C97E59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15" y="519157"/>
            <a:ext cx="4794369" cy="47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484">
        <p:fade/>
      </p:transition>
    </mc:Choice>
    <mc:Fallback xmlns="">
      <p:transition advTm="4484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C4D24-C914-7AF7-6E67-4414F4B6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83BF0-A67C-0326-D148-FA800F77E1EF}"/>
              </a:ext>
            </a:extLst>
          </p:cNvPr>
          <p:cNvSpPr txBox="1"/>
          <p:nvPr/>
        </p:nvSpPr>
        <p:spPr>
          <a:xfrm>
            <a:off x="167197" y="5431848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DECLARE  INDEPENDENCE!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"/>
    </mc:Choice>
    <mc:Fallback xmlns="">
      <p:transition spd="slow" advTm="282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E4CAE-62D9-97AE-4A74-AC14CA53B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C12C34-8CB4-C458-C63D-72DC058E7305}"/>
              </a:ext>
            </a:extLst>
          </p:cNvPr>
          <p:cNvSpPr txBox="1"/>
          <p:nvPr/>
        </p:nvSpPr>
        <p:spPr>
          <a:xfrm>
            <a:off x="167197" y="5431848"/>
            <a:ext cx="118576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DECLARE  INDEPENDENCE!</a:t>
            </a:r>
            <a:endParaRPr lang="en-US"/>
          </a:p>
        </p:txBody>
      </p:sp>
      <p:pic>
        <p:nvPicPr>
          <p:cNvPr id="3" name="Picture 2" descr="A person and person holding a flag&#10;&#10;AI-generated content may be incorrect.">
            <a:extLst>
              <a:ext uri="{FF2B5EF4-FFF2-40B4-BE49-F238E27FC236}">
                <a16:creationId xmlns:a16="http://schemas.microsoft.com/office/drawing/2014/main" id="{09A48A1D-76C3-8B6D-F0C2-131FE7E1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40" t="8524" r="12673" b="13306"/>
          <a:stretch/>
        </p:blipFill>
        <p:spPr>
          <a:xfrm>
            <a:off x="4166169" y="71215"/>
            <a:ext cx="3857586" cy="53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3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"/>
    </mc:Choice>
    <mc:Fallback xmlns="">
      <p:transition spd="slow" advTm="5919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1">
        <p:fade/>
      </p:transition>
    </mc:Choice>
    <mc:Fallback xmlns="">
      <p:transition spd="med" advTm="1701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086AE-D50A-789C-1C91-9770BF26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974"/>
            <a:ext cx="10515600" cy="5875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>
                <a:solidFill>
                  <a:srgbClr val="FFFF00"/>
                </a:solidFill>
              </a:rPr>
              <a:t>We Declare Independence!</a:t>
            </a:r>
          </a:p>
          <a:p>
            <a:pPr marL="0" indent="0" algn="ctr">
              <a:buNone/>
            </a:pPr>
            <a:endParaRPr lang="en-US" sz="14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Music, Lyrics, and Narrative Text by Scott Freeby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Images are courtesy of the Library of Congress</a:t>
            </a:r>
          </a:p>
          <a:p>
            <a:pPr marL="0" indent="0" algn="ctr">
              <a:buNone/>
            </a:pPr>
            <a:endParaRPr lang="en-US" sz="2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rgbClr val="FFFF00"/>
                </a:solidFill>
              </a:rPr>
              <a:t>Commissioned by the Kansas Music Educators Association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For the Celebration of the 250th Anniversary of the signing of the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 </a:t>
            </a:r>
            <a:r>
              <a:rPr lang="en-US" sz="4000" i="1">
                <a:solidFill>
                  <a:srgbClr val="FFFF00"/>
                </a:solidFill>
                <a:latin typeface="Book Antiqua"/>
                <a:cs typeface="Angsana New"/>
              </a:rPr>
              <a:t>Declaration of Independence</a:t>
            </a:r>
            <a:endParaRPr lang="en-US" sz="4000" i="1">
              <a:latin typeface="Book Antiqua"/>
              <a:cs typeface="Angsana New"/>
            </a:endParaRPr>
          </a:p>
          <a:p>
            <a:pPr marL="0" indent="0" algn="ctr">
              <a:buNone/>
            </a:pPr>
            <a:endParaRPr lang="en-US" sz="100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FFFF00"/>
                </a:solidFill>
              </a:rPr>
              <a:t>July 4, 1776 to July 4, 2026</a:t>
            </a:r>
          </a:p>
        </p:txBody>
      </p:sp>
    </p:spTree>
    <p:extLst>
      <p:ext uri="{BB962C8B-B14F-4D97-AF65-F5344CB8AC3E}">
        <p14:creationId xmlns:p14="http://schemas.microsoft.com/office/powerpoint/2010/main" val="7547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17">
        <p:fade/>
      </p:transition>
    </mc:Choice>
    <mc:Fallback xmlns="">
      <p:transition spd="med" advTm="15317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2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8">
        <p:fade/>
      </p:transition>
    </mc:Choice>
    <mc:Fallback xmlns="">
      <p:transition spd="med" advTm="1718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4C08D-A0AF-C2E2-5FFA-6E710914F374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9726B-D8D3-4F56-0054-32A341A33424}"/>
              </a:ext>
            </a:extLst>
          </p:cNvPr>
          <p:cNvSpPr txBox="1"/>
          <p:nvPr/>
        </p:nvSpPr>
        <p:spPr>
          <a:xfrm>
            <a:off x="542612" y="951806"/>
            <a:ext cx="11545367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solidFill>
                  <a:srgbClr val="FFFF00"/>
                </a:solidFill>
                <a:latin typeface="Aptos Light"/>
              </a:rPr>
              <a:t>Narrative text compiled from the words found in the Declaration of Independence, The Bill of Rights, and the Constitution of the United States of America</a:t>
            </a:r>
            <a:endParaRPr lang="en-US">
              <a:latin typeface="Aptos Light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Currier &amp; Ives.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Declaration committee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1876. [New York: Published by Currier &amp;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Ives, 125 Nassau St., New York]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https://www.loc.gov/item/91795008/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latin typeface="Aptos Light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3.  N. Currier.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Destruction of tea at Boston Harbor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1846. [New York: N. Currier] Photograph.   </a:t>
            </a:r>
            <a:endParaRPr lang="en-US">
              <a:solidFill>
                <a:srgbClr val="FFFFFF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ttps://www.loc.gov/item/91795889/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latin typeface="Aptos Light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4.  Philadelphia. Independence Hall. Pennsylvania Philadelphia United States, 1936. Photograph.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ttps://www.loc.gov/item/2024692653/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   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5.  Basset, André, Active , Publisher. 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La destruction de la statue royale a Nouvelle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Yorck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Die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zerstorung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der   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koniglichen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bild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saule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zu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Neu</a:t>
            </a:r>
            <a:r>
              <a:rPr lang="fr-FR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</a:t>
            </a:r>
            <a:r>
              <a:rPr lang="fr-FR" i="1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Yorck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New York United States, . [Paris: Chez Basset, Rue St. Jacques, 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177] </a:t>
            </a:r>
            <a:r>
              <a:rPr lang="fr-FR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Photograph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</a:t>
            </a:r>
            <a:r>
              <a:rPr lang="fr-FR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https://www.loc.gov/item/2004670213/</a:t>
            </a:r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fr-FR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6.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Pollard, Robert, Engraver, and Joshua Reynolds.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George III, King of Great Britain &amp;c / Pollard sculp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 </a:t>
            </a:r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1782. [Newcastle upon Tyne: Printed for T. Robson]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https://www.loc.gov/item/2003675475/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fr-FR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>
              <a:solidFill>
                <a:srgbClr val="FFFF00"/>
              </a:solidFill>
              <a:latin typeface="Open Sans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01">
        <p:fade/>
      </p:transition>
    </mc:Choice>
    <mc:Fallback xmlns="">
      <p:transition spd="med" advTm="22501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6BB1-BD87-23DD-4442-5C79F1E7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7E986-2EB8-878F-8B06-5D7D00AD0488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51C9D9-1D2E-DA47-DCAC-21F4A75F7C77}"/>
              </a:ext>
            </a:extLst>
          </p:cNvPr>
          <p:cNvSpPr txBox="1"/>
          <p:nvPr/>
        </p:nvSpPr>
        <p:spPr>
          <a:xfrm>
            <a:off x="542612" y="859227"/>
            <a:ext cx="11103835" cy="646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00"/>
              </a:solidFill>
              <a:latin typeface="Open Sans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Open Sans"/>
                <a:ea typeface="Open Sans"/>
                <a:cs typeface="Open Sans"/>
              </a:rPr>
              <a:t>7. 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Philadelphia. Independence Hall Judicial Chamber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Philadelphia Pennsylvania, 1936.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/>
              </a:rPr>
              <a:t>https://www.loc.gov/item/2024692643/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8.    Jefferson, Thomas, Author, and United States Creator Second Continental Congress.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Engrossed Declaration of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[Place of Publication Not Identified: Publisher Not Identified, -08-02, 1776] Pdf.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https://www.loc.gov/item/2021667571/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9.  Dunlap, John, Printer, Thomas Jefferson, and United States Creator Second Continental Congress.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Dunlap </a:t>
            </a:r>
            <a:endParaRPr lang="en-US">
              <a:solidFill>
                <a:srgbClr val="FFFFFF"/>
              </a:solidFill>
              <a:latin typeface="Aptos Light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Broadside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Philadelphia, Pennsylvania: John Dunlap, -07-04, 1776. Image. 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       </a:t>
            </a:r>
            <a:r>
              <a:rPr lang="en-US" u="sng">
                <a:solidFill>
                  <a:srgbClr val="538D9D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US">
                <a:solidFill>
                  <a:schemeClr val="bg2">
                    <a:lumMod val="49000"/>
                    <a:lumOff val="51000"/>
                  </a:schemeClr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ttps://www.loc.gov/item/2021667578/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10.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Benjamin Franklin signing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1911.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https://www.loc.gov/item/96508610/</a:t>
            </a:r>
            <a:r>
              <a:rPr lang="en-US" sz="1100">
                <a:solidFill>
                  <a:srgbClr val="242424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11.  Trumbull, John, Artist, Copyright Claimant Detroit Publishing Co, and Publisher Detroit Publishing Co.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Pennsylvania Philadelphia United States, None. [C between 1900 and 1912] 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6"/>
              </a:rPr>
              <a:t>https://www.loc.gov/item/2016817173/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51">
        <p:fade/>
      </p:transition>
    </mc:Choice>
    <mc:Fallback xmlns="">
      <p:transition spd="med" advTm="2405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434C-3E49-E294-23E5-B655E2E2C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9CEBF98-D355-1790-9BED-8C437180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16" t="13055" r="16857" b="23499"/>
          <a:stretch/>
        </p:blipFill>
        <p:spPr>
          <a:xfrm>
            <a:off x="2307022" y="341832"/>
            <a:ext cx="7575376" cy="519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8A0E8-C425-2238-4DA7-B0569EECDDF2}"/>
              </a:ext>
            </a:extLst>
          </p:cNvPr>
          <p:cNvSpPr txBox="1"/>
          <p:nvPr/>
        </p:nvSpPr>
        <p:spPr>
          <a:xfrm>
            <a:off x="246390" y="5651586"/>
            <a:ext cx="1170204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WE  THE  PEOPLE</a:t>
            </a:r>
          </a:p>
        </p:txBody>
      </p:sp>
    </p:spTree>
    <p:extLst>
      <p:ext uri="{BB962C8B-B14F-4D97-AF65-F5344CB8AC3E}">
        <p14:creationId xmlns:p14="http://schemas.microsoft.com/office/powerpoint/2010/main" val="2865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69">
        <p:fade/>
      </p:transition>
    </mc:Choice>
    <mc:Fallback xmlns="">
      <p:transition advTm="1969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62E0C-C729-E4F9-9032-4AB7378A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914668-49B0-033D-E916-C1934608C79C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5DFBD-AB8D-3761-FA04-27820CCD61C1}"/>
              </a:ext>
            </a:extLst>
          </p:cNvPr>
          <p:cNvSpPr txBox="1"/>
          <p:nvPr/>
        </p:nvSpPr>
        <p:spPr>
          <a:xfrm>
            <a:off x="542612" y="859227"/>
            <a:ext cx="11103835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12.  Ibid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13.  Erekson, Ole , Lithographer.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Portraits &amp; autographs of the signers of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1876.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https://www.loc.gov/item/2003666901/</a:t>
            </a:r>
            <a:r>
              <a:rPr lang="en-US" sz="1100">
                <a:solidFill>
                  <a:srgbClr val="242424"/>
                </a:solidFill>
                <a:latin typeface="Open Sans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14.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Moran, Percy,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first resistance / E. Percy Moran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States, ca. 1911.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      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/>
              </a:rPr>
              <a:t>https://www.loc.gov/item/96516286/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15.  Savage, Edward, Engraver, and Robert Edge Pine.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Congress voting the Declaration of Independence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States, 1800. [Boston: between ? and 1900?]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/>
              </a:rPr>
              <a:t>https://www.loc.gov/item/2008678323/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16.  Darley, Felix Octavius Carr, Artist.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Revolutionary War battle between civilians and British soldiers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States, None. [Between 1840 and 1888]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https://www.loc.gov/item/2010715550/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17.  Revere, Paul, Engraver.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bloody massacre perpetrated in King Street Boston on March 5thby a party of the </a:t>
            </a:r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29th Regt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Boston Massachusetts, 1770. Boston: Engrav'd Printed &amp; Sold by Paul Revere.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 </a:t>
            </a:r>
            <a:r>
              <a:rPr lang="en-US" u="sng">
                <a:solidFill>
                  <a:srgbClr val="538D9D"/>
                </a:solidFill>
                <a:latin typeface="Aptos Light"/>
                <a:ea typeface="Open Sans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-US" u="sng">
                <a:solidFill>
                  <a:schemeClr val="bg2">
                    <a:lumMod val="49000"/>
                    <a:lumOff val="51000"/>
                  </a:schemeClr>
                </a:solidFill>
                <a:latin typeface="Aptos Light"/>
                <a:ea typeface="Open Sans"/>
                <a:cs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ttps://www.loc.gov/item/2008661777/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18.  Dunsmore, John Ward,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Washington and Lafayette at Valley Forge / painting by Dunsmore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Pennsylvania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United States Valley Forge, ca. 1907. Photograph. https://www.loc.gov/item/91792202/.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pPr marL="285750" indent="-285750"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34">
        <p:fade/>
      </p:transition>
    </mc:Choice>
    <mc:Fallback xmlns="">
      <p:transition spd="med" advTm="22634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3F8CE-4592-FB3D-1DF2-A7C439B1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2AD66-9FB8-15E8-6CEA-697C881D3664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26CEB-CAFD-F9B8-894F-58A347AE37F1}"/>
              </a:ext>
            </a:extLst>
          </p:cNvPr>
          <p:cNvSpPr txBox="1"/>
          <p:nvPr/>
        </p:nvSpPr>
        <p:spPr>
          <a:xfrm>
            <a:off x="542612" y="859227"/>
            <a:ext cx="11103835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19.  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Congress Hall and Independence Hall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Philadelphia Pennsylvania, 1936. Photograph. </a:t>
            </a:r>
            <a:endParaRPr lang="en-US"/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https://www.loc.gov/item/2024692654/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20.  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Benjamin Franklin, printer, Philadelphia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ca. 1914. [Philadelphia: publisher not transcribed] Photograph.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https://www.loc.gov/item/2018697087/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pPr marL="285750" indent="-285750">
              <a:buAutoNum type="arabicPeriod"/>
            </a:pPr>
            <a:endParaRPr lang="en-US"/>
          </a:p>
          <a:p>
            <a:r>
              <a:rPr lang="en-US">
                <a:solidFill>
                  <a:srgbClr val="FFFF00"/>
                </a:solidFill>
              </a:rPr>
              <a:t>21.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St. Davids Episcopal Church in Valley Forge. </a:t>
            </a:r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Library of Congress Prints and Photographs Division Washington, </a:t>
            </a:r>
            <a:endParaRPr lang="en-US">
              <a:solidFill>
                <a:srgbClr val="FFFF00"/>
              </a:solidFill>
              <a:latin typeface="Aptos Light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         D.C. 20540 USA </a:t>
            </a:r>
            <a:r>
              <a:rPr lang="en-US" u="sng">
                <a:solidFill>
                  <a:srgbClr val="FFFF00"/>
                </a:solidFill>
                <a:latin typeface="Aptos Light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http://hdl.loc.gov/loc.pnp/pp.print</a:t>
            </a:r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 </a:t>
            </a:r>
            <a:r>
              <a:rPr lang="en-US" u="sng">
                <a:solidFill>
                  <a:srgbClr val="FFFF00"/>
                </a:solidFill>
                <a:latin typeface="Aptos Light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https://www.loc.gov/pictures/item/pa0444/</a:t>
            </a:r>
            <a:endParaRPr lang="en-US">
              <a:solidFill>
                <a:srgbClr val="FFFF00"/>
              </a:solidFill>
              <a:latin typeface="Aptos Light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u="sng">
              <a:solidFill>
                <a:srgbClr val="FFFF00"/>
              </a:solidFill>
              <a:latin typeface="Aptos Light"/>
              <a:ea typeface="Verdana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22.  Royalty Free Clip Art. Justice is Blind</a:t>
            </a:r>
          </a:p>
          <a:p>
            <a:endParaRPr lang="en-US">
              <a:solidFill>
                <a:srgbClr val="FFFF00"/>
              </a:solidFill>
              <a:latin typeface="Aptos Light"/>
              <a:ea typeface="Verdana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Verdana"/>
              </a:rPr>
              <a:t>23.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Detroit Publishing Co., Publisher, and Copyright Claimant Detroit Publishing Co.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The Minute Man, Concord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Concord United States Massachusetts, ca. 1900.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6"/>
              </a:rPr>
              <a:t>https://www.loc.gov/item/2016794229/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24.  Peter, George, Artist, Publisher Detroit Publishing Co, and Copyright Claimant Milwaukee Public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Museum.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Soldiers standing in snow-covered military camp, possibly in Valley Forge, Pa., during American 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Revolution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Valley Forge Pennsylvania United States, ca. 1920. [C] Photograph.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      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https://www.loc.gov/item/2016816528/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/>
          </a:p>
          <a:p>
            <a:endParaRPr lang="en-US">
              <a:solidFill>
                <a:srgbClr val="FFFF00"/>
              </a:solidFill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66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34">
        <p:fade/>
      </p:transition>
    </mc:Choice>
    <mc:Fallback xmlns="">
      <p:transition spd="med" advTm="26534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8ED-65B1-EC82-3FDE-355F8C0C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865A47-B24E-1AA0-F24C-C8E239083701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A3687-BC82-E8D9-9B71-D94CCDD6FD33}"/>
              </a:ext>
            </a:extLst>
          </p:cNvPr>
          <p:cNvSpPr txBox="1"/>
          <p:nvPr/>
        </p:nvSpPr>
        <p:spPr>
          <a:xfrm>
            <a:off x="542612" y="859227"/>
            <a:ext cx="1110383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</a:rPr>
              <a:t>25.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Fitzgerald, Harrington,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Return of the scout to Valley Forge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Pennsylvania Valley Forge, ca.  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1880. [Between and Ca. 1910]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/>
              </a:rPr>
              <a:t>https://www.loc.gov/item/2018654945/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26.  Leutze, Emanuel,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George Washington crossing the Delaware River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Delaware River New York United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States Trenton New Jersey Delaware, ca. 1912. , C1913. Photograph.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3"/>
              </a:rPr>
              <a:t>https://www.loc.gov/item/93504010/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27.  Leutze, Emanuel, Artist.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Washington Crossing the Delaware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United States New York Delaware New Jersey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Trenton Delaware River, ca. 1857.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https://www.loc.gov/item/2006677794/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28.  Margaret Cochran Corbin: Detail from "Captain Molly." </a:t>
            </a: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      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Irish American Heritage Month: Margaret Corbin, “Captain Molly”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latin typeface="Aptos"/>
                <a:ea typeface="Open Sans"/>
                <a:cs typeface="Open Sans"/>
              </a:rPr>
              <a:t>         </a:t>
            </a:r>
          </a:p>
          <a:p>
            <a:r>
              <a:rPr lang="en-US">
                <a:solidFill>
                  <a:srgbClr val="FFFF00"/>
                </a:solidFill>
                <a:ea typeface="Open Sans"/>
                <a:cs typeface="Open Sans"/>
              </a:rPr>
              <a:t>29.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6"/>
              </a:rPr>
              <a:t>(Capt.) Margaret Corbin</a:t>
            </a:r>
          </a:p>
          <a:p>
            <a:endParaRPr lang="en-US">
              <a:solidFill>
                <a:srgbClr val="FFFF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30.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Detroit Publishing Co., Publisher, and Copyright Claimant Milwaukee Public Museum.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Colonial soldiers </a:t>
            </a:r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engaged in battle in a forest, possibly during the American Revolution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, None. [</a:t>
            </a:r>
            <a:r>
              <a:rPr lang="en-US" err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Cbetween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1900 and 1920]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https://www.loc.gov/item/2016816527/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31. 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https://sl.bing.net/uOX1pwyIPk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 Molly Pitcher (Molly Hays on the Battle Field)</a:t>
            </a: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25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35">
        <p:fade/>
      </p:transition>
    </mc:Choice>
    <mc:Fallback xmlns="">
      <p:transition spd="med" advTm="19535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D68FC-8CBE-09BC-EF8C-BFE4B6BB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A177DD-D909-262D-3475-8EBC28B00BFC}"/>
              </a:ext>
            </a:extLst>
          </p:cNvPr>
          <p:cNvSpPr txBox="1"/>
          <p:nvPr/>
        </p:nvSpPr>
        <p:spPr>
          <a:xfrm>
            <a:off x="4882435" y="208120"/>
            <a:ext cx="20168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</a:rPr>
              <a:t>Credits: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575920-58C4-E239-372A-4867F36CF29A}"/>
              </a:ext>
            </a:extLst>
          </p:cNvPr>
          <p:cNvSpPr txBox="1"/>
          <p:nvPr/>
        </p:nvSpPr>
        <p:spPr>
          <a:xfrm>
            <a:off x="542612" y="859227"/>
            <a:ext cx="111038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32.  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Highsmith, Carol M, photographer. </a:t>
            </a:r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"Crispus Attucks," by Herschel Levit, mural at the Recorder of Deeds </a:t>
            </a:r>
            <a:endParaRPr lang="en-US"/>
          </a:p>
          <a:p>
            <a:r>
              <a:rPr lang="en-US" i="1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 building, built in . 515 D St., NW, Washington, D.C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 Washington D.C. Washington D.C. United States District of 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       Columbia, 2010. Photograph. </a:t>
            </a:r>
            <a:r>
              <a:rPr lang="en-US" u="sng">
                <a:solidFill>
                  <a:srgbClr val="FFFF00"/>
                </a:solidFill>
                <a:latin typeface="Aptos Light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https://www.loc.gov/item/2010641712/</a:t>
            </a:r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.</a:t>
            </a:r>
            <a:endParaRPr lang="en-US">
              <a:solidFill>
                <a:srgbClr val="FFFFFF"/>
              </a:solidFill>
              <a:latin typeface="Aptos" panose="02110004020202020204"/>
              <a:ea typeface="open sans"/>
              <a:cs typeface="open sans"/>
            </a:endParaRPr>
          </a:p>
          <a:p>
            <a:endParaRPr lang="en-US">
              <a:solidFill>
                <a:srgbClr val="FFFF00"/>
              </a:solidFill>
              <a:latin typeface="Aptos Light"/>
              <a:ea typeface="open sans"/>
              <a:cs typeface="open sans"/>
            </a:endParaRPr>
          </a:p>
          <a:p>
            <a:r>
              <a:rPr lang="en-US">
                <a:solidFill>
                  <a:srgbClr val="FFFF00"/>
                </a:solidFill>
                <a:latin typeface="Aptos Light"/>
                <a:ea typeface="open sans"/>
                <a:cs typeface="open sans"/>
              </a:rPr>
              <a:t>33.  </a:t>
            </a:r>
            <a:r>
              <a:rPr lang="en-US">
                <a:solidFill>
                  <a:srgbClr val="FFFF00"/>
                </a:solidFill>
                <a:ea typeface="+mn-lt"/>
                <a:cs typeface="+mn-lt"/>
                <a:hlinkClick r:id="rId3"/>
              </a:rPr>
              <a:t>Us Map 13 Colonies - Winna Kamillah</a:t>
            </a:r>
          </a:p>
          <a:p>
            <a:endParaRPr lang="en-US">
              <a:solidFill>
                <a:srgbClr val="FFFF00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34. </a:t>
            </a:r>
            <a:r>
              <a:rPr lang="en-US">
                <a:solidFill>
                  <a:srgbClr val="FFFF00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Moran, Percy, Artist. </a:t>
            </a:r>
            <a:r>
              <a:rPr lang="en-US" i="1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Then, now, and forever! / E. Percy Moran</a:t>
            </a:r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. , ca. 1908. Photograph.       </a:t>
            </a:r>
          </a:p>
          <a:p>
            <a:r>
              <a:rPr lang="en-US">
                <a:solidFill>
                  <a:srgbClr val="FFFF00"/>
                </a:solidFill>
                <a:latin typeface="Aptos Display"/>
                <a:ea typeface="Open Sans"/>
                <a:cs typeface="Open Sans"/>
              </a:rPr>
              <a:t>        https://www.loc.gov/item/94507641/.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7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00">
        <p:fade/>
      </p:transition>
    </mc:Choice>
    <mc:Fallback xmlns="">
      <p:transition spd="med" advTm="119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94">
        <p:fade/>
      </p:transition>
    </mc:Choice>
    <mc:Fallback xmlns="">
      <p:transition spd="med" advTm="579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A3A06-5138-0C31-1910-B47F6D852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9465D-091F-5A7D-0FCB-1B55A0C5FC79}"/>
              </a:ext>
            </a:extLst>
          </p:cNvPr>
          <p:cNvSpPr txBox="1"/>
          <p:nvPr/>
        </p:nvSpPr>
        <p:spPr>
          <a:xfrm>
            <a:off x="108013" y="152401"/>
            <a:ext cx="11975974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000">
              <a:solidFill>
                <a:srgbClr val="FFFF00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...Should not be ruled by a king... 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taxation without representation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is unacceptable. Rather, we gather in this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 2nd Continental Congress to assert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our independence from this, </a:t>
            </a:r>
            <a:endParaRPr lang="en-US">
              <a:solidFill>
                <a:srgbClr val="FFFFFF"/>
              </a:solidFill>
            </a:endParaRPr>
          </a:p>
          <a:p>
            <a:pPr algn="ctr"/>
            <a:r>
              <a:rPr lang="en-US" sz="4000">
                <a:solidFill>
                  <a:srgbClr val="FFFF00"/>
                </a:solidFill>
              </a:rPr>
              <a:t>or any tyrannical king or power...</a:t>
            </a:r>
            <a:endParaRPr lang="en-US"/>
          </a:p>
          <a:p>
            <a:pPr algn="ctr"/>
            <a:r>
              <a:rPr lang="en-US" sz="4000">
                <a:solidFill>
                  <a:srgbClr val="FFFF00"/>
                </a:solidFill>
              </a:rPr>
              <a:t>That in our lives and in this land...</a:t>
            </a:r>
          </a:p>
          <a:p>
            <a:pPr algn="ctr"/>
            <a:r>
              <a:rPr lang="en-US" sz="4000">
                <a:solidFill>
                  <a:srgbClr val="FFFF00"/>
                </a:solidFill>
              </a:rPr>
              <a:t>we will have liberty!</a:t>
            </a:r>
          </a:p>
          <a:p>
            <a:endParaRPr lang="en-US" sz="6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4419">
        <p:fade/>
      </p:transition>
    </mc:Choice>
    <mc:Fallback xmlns="">
      <p:transition advTm="2441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n a dock&#10;&#10;AI-generated content may be incorrect.">
            <a:extLst>
              <a:ext uri="{FF2B5EF4-FFF2-40B4-BE49-F238E27FC236}">
                <a16:creationId xmlns:a16="http://schemas.microsoft.com/office/drawing/2014/main" id="{6FFA5314-FC5A-7454-80CA-63732D2E5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28" y="263495"/>
            <a:ext cx="9970184" cy="634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1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33">
        <p:fade/>
      </p:transition>
    </mc:Choice>
    <mc:Fallback xmlns="">
      <p:transition spd="med" advTm="553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5540-064E-4B8C-64FA-6DA8BBD0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E1C303-10EA-08E8-6A8D-300CF5D383B9}"/>
              </a:ext>
            </a:extLst>
          </p:cNvPr>
          <p:cNvSpPr txBox="1"/>
          <p:nvPr/>
        </p:nvSpPr>
        <p:spPr>
          <a:xfrm>
            <a:off x="1800093" y="2919274"/>
            <a:ext cx="859208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solidFill>
                  <a:srgbClr val="FFFF00"/>
                </a:solidFill>
              </a:rPr>
              <a:t>DECLARE  IT  TO  YOU...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"/>
    </mc:Choice>
    <mc:Fallback xmlns="">
      <p:transition spd="slow" advTm="426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2275</Words>
  <Application>Microsoft Office PowerPoint</Application>
  <PresentationFormat>Widescreen</PresentationFormat>
  <Paragraphs>246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We Declare Independence!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Diane Freeby</cp:lastModifiedBy>
  <cp:revision>2</cp:revision>
  <dcterms:created xsi:type="dcterms:W3CDTF">2025-04-07T15:28:42Z</dcterms:created>
  <dcterms:modified xsi:type="dcterms:W3CDTF">2025-07-31T03:49:27Z</dcterms:modified>
</cp:coreProperties>
</file>